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797675" cy="9926638"/>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10E602CD-E906-46AC-84F8-DB4EDCECD88C}" type="datetimeFigureOut">
              <a:rPr lang="en-US"/>
              <a:pPr>
                <a:defRPr/>
              </a:pPr>
              <a:t>4/26/2020</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433F5BFE-E71C-4FA3-9154-C3633168020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3269" name="Rectangle 21"/>
          <p:cNvSpPr>
            <a:spLocks noGrp="1" noChangeArrowheads="1"/>
          </p:cNvSpPr>
          <p:nvPr>
            <p:ph type="ctrTitle" sz="quarter"/>
          </p:nvPr>
        </p:nvSpPr>
        <p:spPr>
          <a:xfrm>
            <a:off x="685800" y="1828800"/>
            <a:ext cx="7772400" cy="1736725"/>
          </a:xfrm>
        </p:spPr>
        <p:txBody>
          <a:bodyPr/>
          <a:lstStyle>
            <a:lvl1pPr>
              <a:defRPr sz="5400"/>
            </a:lvl1pPr>
          </a:lstStyle>
          <a:p>
            <a:r>
              <a:rPr lang="en-US"/>
              <a:t>Click to edit Master title style</a:t>
            </a:r>
          </a:p>
        </p:txBody>
      </p:sp>
      <p:sp>
        <p:nvSpPr>
          <p:cNvPr id="53270"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3" name="Rectangle 23"/>
          <p:cNvSpPr>
            <a:spLocks noGrp="1" noChangeArrowheads="1"/>
          </p:cNvSpPr>
          <p:nvPr>
            <p:ph type="dt" sz="quarter" idx="10"/>
          </p:nvPr>
        </p:nvSpPr>
        <p:spPr/>
        <p:txBody>
          <a:bodyPr/>
          <a:lstStyle>
            <a:lvl1pPr>
              <a:defRPr/>
            </a:lvl1pPr>
          </a:lstStyle>
          <a:p>
            <a:pPr>
              <a:defRPr/>
            </a:pPr>
            <a:endParaRPr lang="en-US"/>
          </a:p>
        </p:txBody>
      </p:sp>
      <p:sp>
        <p:nvSpPr>
          <p:cNvPr id="24" name="Rectangle 24"/>
          <p:cNvSpPr>
            <a:spLocks noGrp="1" noChangeArrowheads="1"/>
          </p:cNvSpPr>
          <p:nvPr>
            <p:ph type="ftr" sz="quarter" idx="11"/>
          </p:nvPr>
        </p:nvSpPr>
        <p:spPr/>
        <p:txBody>
          <a:bodyPr/>
          <a:lstStyle>
            <a:lvl1pPr>
              <a:defRPr/>
            </a:lvl1pPr>
          </a:lstStyle>
          <a:p>
            <a:pPr>
              <a:defRPr/>
            </a:pPr>
            <a:endParaRPr lang="en-US"/>
          </a:p>
        </p:txBody>
      </p:sp>
      <p:sp>
        <p:nvSpPr>
          <p:cNvPr id="25" name="Rectangle 25"/>
          <p:cNvSpPr>
            <a:spLocks noGrp="1" noChangeArrowheads="1"/>
          </p:cNvSpPr>
          <p:nvPr>
            <p:ph type="sldNum" sz="quarter" idx="12"/>
          </p:nvPr>
        </p:nvSpPr>
        <p:spPr/>
        <p:txBody>
          <a:bodyPr/>
          <a:lstStyle>
            <a:lvl1pPr>
              <a:defRPr smtClean="0"/>
            </a:lvl1pPr>
          </a:lstStyle>
          <a:p>
            <a:pPr>
              <a:defRPr/>
            </a:pPr>
            <a:fld id="{61D90F56-B48E-4DB0-8A41-6D14F9381C08}" type="slidenum">
              <a:rPr lang="en-US" altLang="en-US"/>
              <a:pPr>
                <a:defRPr/>
              </a:pPr>
              <a:t>‹#›</a:t>
            </a:fld>
            <a:endParaRPr lang="en-US" altLang="en-US"/>
          </a:p>
        </p:txBody>
      </p:sp>
    </p:spTree>
    <p:extLst>
      <p:ext uri="{BB962C8B-B14F-4D97-AF65-F5344CB8AC3E}">
        <p14:creationId xmlns:p14="http://schemas.microsoft.com/office/powerpoint/2010/main" val="3091517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C36FA5A0-0E72-4715-912A-88CB8E4263B0}" type="slidenum">
              <a:rPr lang="en-US" altLang="en-US"/>
              <a:pPr>
                <a:defRPr/>
              </a:pPr>
              <a:t>‹#›</a:t>
            </a:fld>
            <a:endParaRPr lang="en-US" altLang="en-US"/>
          </a:p>
        </p:txBody>
      </p:sp>
    </p:spTree>
    <p:extLst>
      <p:ext uri="{BB962C8B-B14F-4D97-AF65-F5344CB8AC3E}">
        <p14:creationId xmlns:p14="http://schemas.microsoft.com/office/powerpoint/2010/main" val="127678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64F5A7E5-A3A5-4D8F-A420-B16B35A2BC40}" type="slidenum">
              <a:rPr lang="en-US" altLang="en-US"/>
              <a:pPr>
                <a:defRPr/>
              </a:pPr>
              <a:t>‹#›</a:t>
            </a:fld>
            <a:endParaRPr lang="en-US" altLang="en-US"/>
          </a:p>
        </p:txBody>
      </p:sp>
    </p:spTree>
    <p:extLst>
      <p:ext uri="{BB962C8B-B14F-4D97-AF65-F5344CB8AC3E}">
        <p14:creationId xmlns:p14="http://schemas.microsoft.com/office/powerpoint/2010/main" val="260963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ED6005CD-F597-4ED5-9587-90D84EC8BA8D}" type="slidenum">
              <a:rPr lang="en-US" altLang="en-US"/>
              <a:pPr>
                <a:defRPr/>
              </a:pPr>
              <a:t>‹#›</a:t>
            </a:fld>
            <a:endParaRPr lang="en-US" altLang="en-US"/>
          </a:p>
        </p:txBody>
      </p:sp>
    </p:spTree>
    <p:extLst>
      <p:ext uri="{BB962C8B-B14F-4D97-AF65-F5344CB8AC3E}">
        <p14:creationId xmlns:p14="http://schemas.microsoft.com/office/powerpoint/2010/main" val="2358175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US"/>
          </a:p>
        </p:txBody>
      </p:sp>
      <p:sp>
        <p:nvSpPr>
          <p:cNvPr id="5" name="Rectangle 24"/>
          <p:cNvSpPr>
            <a:spLocks noGrp="1" noChangeArrowheads="1"/>
          </p:cNvSpPr>
          <p:nvPr>
            <p:ph type="ftr" sz="quarter" idx="11"/>
          </p:nvPr>
        </p:nvSpPr>
        <p:spPr>
          <a:ln/>
        </p:spPr>
        <p:txBody>
          <a:bodyPr/>
          <a:lstStyle>
            <a:lvl1pPr>
              <a:defRPr/>
            </a:lvl1pPr>
          </a:lstStyle>
          <a:p>
            <a:pPr>
              <a:defRPr/>
            </a:pPr>
            <a:endParaRPr lang="en-US"/>
          </a:p>
        </p:txBody>
      </p:sp>
      <p:sp>
        <p:nvSpPr>
          <p:cNvPr id="6" name="Rectangle 25"/>
          <p:cNvSpPr>
            <a:spLocks noGrp="1" noChangeArrowheads="1"/>
          </p:cNvSpPr>
          <p:nvPr>
            <p:ph type="sldNum" sz="quarter" idx="12"/>
          </p:nvPr>
        </p:nvSpPr>
        <p:spPr>
          <a:ln/>
        </p:spPr>
        <p:txBody>
          <a:bodyPr/>
          <a:lstStyle>
            <a:lvl1pPr>
              <a:defRPr/>
            </a:lvl1pPr>
          </a:lstStyle>
          <a:p>
            <a:pPr>
              <a:defRPr/>
            </a:pPr>
            <a:fld id="{CFD22593-5C90-48FD-80E0-6556C35187C0}" type="slidenum">
              <a:rPr lang="en-US" altLang="en-US"/>
              <a:pPr>
                <a:defRPr/>
              </a:pPr>
              <a:t>‹#›</a:t>
            </a:fld>
            <a:endParaRPr lang="en-US" altLang="en-US"/>
          </a:p>
        </p:txBody>
      </p:sp>
    </p:spTree>
    <p:extLst>
      <p:ext uri="{BB962C8B-B14F-4D97-AF65-F5344CB8AC3E}">
        <p14:creationId xmlns:p14="http://schemas.microsoft.com/office/powerpoint/2010/main" val="2353501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674C3CC5-50F5-4059-B548-A7EA3AF4119F}" type="slidenum">
              <a:rPr lang="en-US" altLang="en-US"/>
              <a:pPr>
                <a:defRPr/>
              </a:pPr>
              <a:t>‹#›</a:t>
            </a:fld>
            <a:endParaRPr lang="en-US" altLang="en-US"/>
          </a:p>
        </p:txBody>
      </p:sp>
    </p:spTree>
    <p:extLst>
      <p:ext uri="{BB962C8B-B14F-4D97-AF65-F5344CB8AC3E}">
        <p14:creationId xmlns:p14="http://schemas.microsoft.com/office/powerpoint/2010/main" val="1016294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US"/>
          </a:p>
        </p:txBody>
      </p:sp>
      <p:sp>
        <p:nvSpPr>
          <p:cNvPr id="8" name="Rectangle 24"/>
          <p:cNvSpPr>
            <a:spLocks noGrp="1" noChangeArrowheads="1"/>
          </p:cNvSpPr>
          <p:nvPr>
            <p:ph type="ftr" sz="quarter" idx="11"/>
          </p:nvPr>
        </p:nvSpPr>
        <p:spPr>
          <a:ln/>
        </p:spPr>
        <p:txBody>
          <a:bodyPr/>
          <a:lstStyle>
            <a:lvl1pPr>
              <a:defRPr/>
            </a:lvl1pPr>
          </a:lstStyle>
          <a:p>
            <a:pPr>
              <a:defRPr/>
            </a:pPr>
            <a:endParaRPr lang="en-US"/>
          </a:p>
        </p:txBody>
      </p:sp>
      <p:sp>
        <p:nvSpPr>
          <p:cNvPr id="9" name="Rectangle 25"/>
          <p:cNvSpPr>
            <a:spLocks noGrp="1" noChangeArrowheads="1"/>
          </p:cNvSpPr>
          <p:nvPr>
            <p:ph type="sldNum" sz="quarter" idx="12"/>
          </p:nvPr>
        </p:nvSpPr>
        <p:spPr>
          <a:ln/>
        </p:spPr>
        <p:txBody>
          <a:bodyPr/>
          <a:lstStyle>
            <a:lvl1pPr>
              <a:defRPr/>
            </a:lvl1pPr>
          </a:lstStyle>
          <a:p>
            <a:pPr>
              <a:defRPr/>
            </a:pPr>
            <a:fld id="{C1BBAB26-7EFD-4D52-A4C9-D1F32BB849B5}" type="slidenum">
              <a:rPr lang="en-US" altLang="en-US"/>
              <a:pPr>
                <a:defRPr/>
              </a:pPr>
              <a:t>‹#›</a:t>
            </a:fld>
            <a:endParaRPr lang="en-US" altLang="en-US"/>
          </a:p>
        </p:txBody>
      </p:sp>
    </p:spTree>
    <p:extLst>
      <p:ext uri="{BB962C8B-B14F-4D97-AF65-F5344CB8AC3E}">
        <p14:creationId xmlns:p14="http://schemas.microsoft.com/office/powerpoint/2010/main" val="2869035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US"/>
          </a:p>
        </p:txBody>
      </p:sp>
      <p:sp>
        <p:nvSpPr>
          <p:cNvPr id="4" name="Rectangle 24"/>
          <p:cNvSpPr>
            <a:spLocks noGrp="1" noChangeArrowheads="1"/>
          </p:cNvSpPr>
          <p:nvPr>
            <p:ph type="ftr" sz="quarter" idx="11"/>
          </p:nvPr>
        </p:nvSpPr>
        <p:spPr>
          <a:ln/>
        </p:spPr>
        <p:txBody>
          <a:bodyPr/>
          <a:lstStyle>
            <a:lvl1pPr>
              <a:defRPr/>
            </a:lvl1pPr>
          </a:lstStyle>
          <a:p>
            <a:pPr>
              <a:defRPr/>
            </a:pPr>
            <a:endParaRPr lang="en-US"/>
          </a:p>
        </p:txBody>
      </p:sp>
      <p:sp>
        <p:nvSpPr>
          <p:cNvPr id="5" name="Rectangle 25"/>
          <p:cNvSpPr>
            <a:spLocks noGrp="1" noChangeArrowheads="1"/>
          </p:cNvSpPr>
          <p:nvPr>
            <p:ph type="sldNum" sz="quarter" idx="12"/>
          </p:nvPr>
        </p:nvSpPr>
        <p:spPr>
          <a:ln/>
        </p:spPr>
        <p:txBody>
          <a:bodyPr/>
          <a:lstStyle>
            <a:lvl1pPr>
              <a:defRPr/>
            </a:lvl1pPr>
          </a:lstStyle>
          <a:p>
            <a:pPr>
              <a:defRPr/>
            </a:pPr>
            <a:fld id="{96FBCA60-C6F7-4E8C-99A4-5F18C90A9C03}" type="slidenum">
              <a:rPr lang="en-US" altLang="en-US"/>
              <a:pPr>
                <a:defRPr/>
              </a:pPr>
              <a:t>‹#›</a:t>
            </a:fld>
            <a:endParaRPr lang="en-US" altLang="en-US"/>
          </a:p>
        </p:txBody>
      </p:sp>
    </p:spTree>
    <p:extLst>
      <p:ext uri="{BB962C8B-B14F-4D97-AF65-F5344CB8AC3E}">
        <p14:creationId xmlns:p14="http://schemas.microsoft.com/office/powerpoint/2010/main" val="889613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US"/>
          </a:p>
        </p:txBody>
      </p:sp>
      <p:sp>
        <p:nvSpPr>
          <p:cNvPr id="3" name="Rectangle 24"/>
          <p:cNvSpPr>
            <a:spLocks noGrp="1" noChangeArrowheads="1"/>
          </p:cNvSpPr>
          <p:nvPr>
            <p:ph type="ftr" sz="quarter" idx="11"/>
          </p:nvPr>
        </p:nvSpPr>
        <p:spPr>
          <a:ln/>
        </p:spPr>
        <p:txBody>
          <a:bodyPr/>
          <a:lstStyle>
            <a:lvl1pPr>
              <a:defRPr/>
            </a:lvl1pPr>
          </a:lstStyle>
          <a:p>
            <a:pPr>
              <a:defRPr/>
            </a:pPr>
            <a:endParaRPr lang="en-US"/>
          </a:p>
        </p:txBody>
      </p:sp>
      <p:sp>
        <p:nvSpPr>
          <p:cNvPr id="4" name="Rectangle 25"/>
          <p:cNvSpPr>
            <a:spLocks noGrp="1" noChangeArrowheads="1"/>
          </p:cNvSpPr>
          <p:nvPr>
            <p:ph type="sldNum" sz="quarter" idx="12"/>
          </p:nvPr>
        </p:nvSpPr>
        <p:spPr>
          <a:ln/>
        </p:spPr>
        <p:txBody>
          <a:bodyPr/>
          <a:lstStyle>
            <a:lvl1pPr>
              <a:defRPr/>
            </a:lvl1pPr>
          </a:lstStyle>
          <a:p>
            <a:pPr>
              <a:defRPr/>
            </a:pPr>
            <a:fld id="{73FF962D-5BDE-4D79-92D7-AA846092E989}" type="slidenum">
              <a:rPr lang="en-US" altLang="en-US"/>
              <a:pPr>
                <a:defRPr/>
              </a:pPr>
              <a:t>‹#›</a:t>
            </a:fld>
            <a:endParaRPr lang="en-US" altLang="en-US"/>
          </a:p>
        </p:txBody>
      </p:sp>
    </p:spTree>
    <p:extLst>
      <p:ext uri="{BB962C8B-B14F-4D97-AF65-F5344CB8AC3E}">
        <p14:creationId xmlns:p14="http://schemas.microsoft.com/office/powerpoint/2010/main" val="2337299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F81A7C66-BAAE-4720-9ACF-DBBB5E4BB19A}" type="slidenum">
              <a:rPr lang="en-US" altLang="en-US"/>
              <a:pPr>
                <a:defRPr/>
              </a:pPr>
              <a:t>‹#›</a:t>
            </a:fld>
            <a:endParaRPr lang="en-US" altLang="en-US"/>
          </a:p>
        </p:txBody>
      </p:sp>
    </p:spTree>
    <p:extLst>
      <p:ext uri="{BB962C8B-B14F-4D97-AF65-F5344CB8AC3E}">
        <p14:creationId xmlns:p14="http://schemas.microsoft.com/office/powerpoint/2010/main" val="667984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US"/>
          </a:p>
        </p:txBody>
      </p:sp>
      <p:sp>
        <p:nvSpPr>
          <p:cNvPr id="6" name="Rectangle 24"/>
          <p:cNvSpPr>
            <a:spLocks noGrp="1" noChangeArrowheads="1"/>
          </p:cNvSpPr>
          <p:nvPr>
            <p:ph type="ftr" sz="quarter" idx="11"/>
          </p:nvPr>
        </p:nvSpPr>
        <p:spPr>
          <a:ln/>
        </p:spPr>
        <p:txBody>
          <a:bodyPr/>
          <a:lstStyle>
            <a:lvl1pPr>
              <a:defRPr/>
            </a:lvl1pPr>
          </a:lstStyle>
          <a:p>
            <a:pPr>
              <a:defRPr/>
            </a:pPr>
            <a:endParaRPr lang="en-US"/>
          </a:p>
        </p:txBody>
      </p:sp>
      <p:sp>
        <p:nvSpPr>
          <p:cNvPr id="7" name="Rectangle 25"/>
          <p:cNvSpPr>
            <a:spLocks noGrp="1" noChangeArrowheads="1"/>
          </p:cNvSpPr>
          <p:nvPr>
            <p:ph type="sldNum" sz="quarter" idx="12"/>
          </p:nvPr>
        </p:nvSpPr>
        <p:spPr>
          <a:ln/>
        </p:spPr>
        <p:txBody>
          <a:bodyPr/>
          <a:lstStyle>
            <a:lvl1pPr>
              <a:defRPr/>
            </a:lvl1pPr>
          </a:lstStyle>
          <a:p>
            <a:pPr>
              <a:defRPr/>
            </a:pPr>
            <a:fld id="{5F32E6F8-BA21-48F7-8DED-B40A89B45690}" type="slidenum">
              <a:rPr lang="en-US" altLang="en-US"/>
              <a:pPr>
                <a:defRPr/>
              </a:pPr>
              <a:t>‹#›</a:t>
            </a:fld>
            <a:endParaRPr lang="en-US" altLang="en-US"/>
          </a:p>
        </p:txBody>
      </p:sp>
    </p:spTree>
    <p:extLst>
      <p:ext uri="{BB962C8B-B14F-4D97-AF65-F5344CB8AC3E}">
        <p14:creationId xmlns:p14="http://schemas.microsoft.com/office/powerpoint/2010/main" val="1830694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934200"/>
            <a:chOff x="0" y="0"/>
            <a:chExt cx="5760" cy="4368"/>
          </a:xfrm>
        </p:grpSpPr>
        <p:sp>
          <p:nvSpPr>
            <p:cNvPr id="52227"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33"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9"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759" h="107">
                  <a:moveTo>
                    <a:pt x="460" y="66"/>
                  </a:moveTo>
                  <a:lnTo>
                    <a:pt x="759" y="0"/>
                  </a:lnTo>
                  <a:lnTo>
                    <a:pt x="496" y="36"/>
                  </a:lnTo>
                  <a:lnTo>
                    <a:pt x="138" y="48"/>
                  </a:lnTo>
                  <a:lnTo>
                    <a:pt x="0" y="78"/>
                  </a:lnTo>
                  <a:lnTo>
                    <a:pt x="0" y="107"/>
                  </a:lnTo>
                  <a:lnTo>
                    <a:pt x="96" y="89"/>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1"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1042"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endParaRPr lang="en-US" altLang="en-US"/>
            </a:p>
          </p:txBody>
        </p:sp>
        <p:sp>
          <p:nvSpPr>
            <p:cNvPr id="52238"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52239"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52240"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046"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2243"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1049"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2245"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46"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2247"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52248"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52249"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effectLst>
                  <a:outerShdw blurRad="38100" dist="38100" dir="2700000" algn="tl">
                    <a:srgbClr val="000000"/>
                  </a:outerShdw>
                </a:effectLst>
              </a:defRPr>
            </a:lvl1pPr>
          </a:lstStyle>
          <a:p>
            <a:pPr>
              <a:defRPr/>
            </a:pPr>
            <a:fld id="{371F8A0D-B622-4282-A23C-FD6F4C720675}" type="slidenum">
              <a:rPr lang="en-US" altLang="en-US"/>
              <a:pPr>
                <a:defRPr/>
              </a:pPr>
              <a:t>‹#›</a:t>
            </a:fld>
            <a:endParaRPr lang="en-US" altLang="en-US"/>
          </a:p>
        </p:txBody>
      </p:sp>
    </p:spTree>
  </p:cSld>
  <p:clrMap bg1="dk2" tx1="lt1" bg2="dk1" tx2="lt2" accent1="accent1" accent2="accent2" accent3="accent3" accent4="accent4" accent5="accent5" accent6="accent6" hlink="hlink" folHlink="folHlink"/>
  <p:sldLayoutIdLst>
    <p:sldLayoutId id="2147483725"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sz="4000" b="0" dirty="0" smtClean="0"/>
              <a:t>009. Conflicting Views on the Institutional Assumptions of Trust and Corresponding Developmental Strategy</a:t>
            </a:r>
          </a:p>
        </p:txBody>
      </p:sp>
      <p:sp>
        <p:nvSpPr>
          <p:cNvPr id="6" name="Subtitle 5"/>
          <p:cNvSpPr>
            <a:spLocks noGrp="1"/>
          </p:cNvSpPr>
          <p:nvPr>
            <p:ph type="subTitle" sz="quarter" idx="1"/>
          </p:nvPr>
        </p:nvSpPr>
        <p:spPr/>
        <p:txBody>
          <a:bodyPr/>
          <a:lstStyle/>
          <a:p>
            <a:pPr eaLnBrk="1" hangingPunct="1">
              <a:defRPr/>
            </a:pP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533400"/>
            <a:ext cx="8229600" cy="1143000"/>
          </a:xfrm>
        </p:spPr>
        <p:txBody>
          <a:bodyPr/>
          <a:lstStyle/>
          <a:p>
            <a:pPr eaLnBrk="1" hangingPunct="1">
              <a:defRPr/>
            </a:pPr>
            <a:r>
              <a:rPr lang="en-US" sz="3200" b="0" dirty="0" smtClean="0"/>
              <a:t>Conflicting Views on the Institutional Assumptions of Trust and Corresponding Developmental Strategy</a:t>
            </a:r>
          </a:p>
        </p:txBody>
      </p:sp>
      <p:sp>
        <p:nvSpPr>
          <p:cNvPr id="3075" name="Rectangle 3"/>
          <p:cNvSpPr>
            <a:spLocks noGrp="1" noChangeArrowheads="1"/>
          </p:cNvSpPr>
          <p:nvPr>
            <p:ph type="body" idx="1"/>
          </p:nvPr>
        </p:nvSpPr>
        <p:spPr>
          <a:xfrm>
            <a:off x="457200" y="1905000"/>
            <a:ext cx="8229600" cy="4530725"/>
          </a:xfrm>
        </p:spPr>
        <p:txBody>
          <a:bodyPr/>
          <a:lstStyle/>
          <a:p>
            <a:pPr algn="just" eaLnBrk="1" hangingPunct="1">
              <a:lnSpc>
                <a:spcPct val="90000"/>
              </a:lnSpc>
              <a:defRPr/>
            </a:pPr>
            <a:r>
              <a:rPr lang="en-US" altLang="ja-JP" sz="2800" dirty="0" smtClean="0">
                <a:ea typeface="ＭＳ Ｐゴシック" charset="-128"/>
              </a:rPr>
              <a:t>This section examines the various assumptions on the relationship between political institutions and social trust. </a:t>
            </a:r>
          </a:p>
          <a:p>
            <a:pPr algn="just" eaLnBrk="1" hangingPunct="1">
              <a:lnSpc>
                <a:spcPct val="90000"/>
              </a:lnSpc>
              <a:defRPr/>
            </a:pPr>
            <a:r>
              <a:rPr lang="en-US" altLang="ja-JP" sz="2800" dirty="0" smtClean="0">
                <a:ea typeface="ＭＳ Ｐゴシック" charset="-128"/>
              </a:rPr>
              <a:t>Rothstein &amp; Stolle (2001) delineates two opposing positions: </a:t>
            </a:r>
            <a:r>
              <a:rPr lang="en-US" altLang="ja-JP" sz="2800" b="1" dirty="0" smtClean="0">
                <a:ea typeface="ＭＳ Ｐゴシック" charset="-128"/>
              </a:rPr>
              <a:t>society based account</a:t>
            </a:r>
            <a:r>
              <a:rPr lang="en-US" altLang="ja-JP" sz="2800" dirty="0" smtClean="0">
                <a:ea typeface="ＭＳ Ｐゴシック" charset="-128"/>
              </a:rPr>
              <a:t> and the </a:t>
            </a:r>
            <a:r>
              <a:rPr lang="en-US" altLang="ja-JP" sz="2800" b="1" dirty="0" smtClean="0">
                <a:ea typeface="ＭＳ Ｐゴシック" charset="-128"/>
              </a:rPr>
              <a:t>intuitionalist account</a:t>
            </a:r>
            <a:r>
              <a:rPr lang="en-US" altLang="ja-JP" sz="2800" dirty="0" smtClean="0">
                <a:ea typeface="ＭＳ Ｐゴシック" charset="-128"/>
              </a:rPr>
              <a:t> of trust. </a:t>
            </a:r>
          </a:p>
          <a:p>
            <a:pPr algn="just" eaLnBrk="1" hangingPunct="1">
              <a:lnSpc>
                <a:spcPct val="90000"/>
              </a:lnSpc>
              <a:defRPr/>
            </a:pPr>
            <a:r>
              <a:rPr lang="en-US" altLang="ja-JP" sz="2800" dirty="0" smtClean="0">
                <a:ea typeface="ＭＳ Ｐゴシック" charset="-128"/>
              </a:rPr>
              <a:t>The </a:t>
            </a:r>
            <a:r>
              <a:rPr lang="en-US" altLang="ja-JP" sz="2800" b="1" dirty="0" smtClean="0">
                <a:ea typeface="ＭＳ Ｐゴシック" charset="-128"/>
              </a:rPr>
              <a:t>society-based account</a:t>
            </a:r>
            <a:r>
              <a:rPr lang="en-US" altLang="ja-JP" sz="2800" dirty="0" smtClean="0">
                <a:ea typeface="ＭＳ Ｐゴシック" charset="-128"/>
              </a:rPr>
              <a:t> suggest that local, regional, or </a:t>
            </a:r>
            <a:r>
              <a:rPr lang="en-US" altLang="ja-JP" sz="2800" b="1" dirty="0" smtClean="0">
                <a:ea typeface="ＭＳ Ｐゴシック" charset="-128"/>
              </a:rPr>
              <a:t>national patterns of social capital</a:t>
            </a:r>
            <a:r>
              <a:rPr lang="en-US" altLang="ja-JP" sz="2800" dirty="0" smtClean="0">
                <a:ea typeface="ＭＳ Ｐゴシック" charset="-128"/>
              </a:rPr>
              <a:t> are fixed and shaped by </a:t>
            </a:r>
            <a:r>
              <a:rPr lang="en-US" altLang="ja-JP" sz="2800" b="1" dirty="0" smtClean="0">
                <a:ea typeface="ＭＳ Ｐゴシック" charset="-128"/>
              </a:rPr>
              <a:t>historical factors that occurred centuries ago</a:t>
            </a:r>
            <a:r>
              <a:rPr lang="en-US" altLang="ja-JP" sz="2800" dirty="0" smtClean="0">
                <a:ea typeface="ＭＳ Ｐゴシック" charset="-128"/>
              </a:rPr>
              <a:t> (Putnam, 1993; Fukuyama, 1995). </a:t>
            </a: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457200" y="1143000"/>
            <a:ext cx="8229600" cy="5486400"/>
          </a:xfrm>
        </p:spPr>
        <p:txBody>
          <a:bodyPr/>
          <a:lstStyle/>
          <a:p>
            <a:pPr algn="just" eaLnBrk="1" hangingPunct="1">
              <a:lnSpc>
                <a:spcPct val="90000"/>
              </a:lnSpc>
              <a:defRPr/>
            </a:pPr>
            <a:r>
              <a:rPr lang="en-US" altLang="ja-JP" sz="2800" dirty="0" smtClean="0">
                <a:ea typeface="ＭＳ Ｐゴシック" charset="-128"/>
              </a:rPr>
              <a:t>They claim that </a:t>
            </a:r>
            <a:r>
              <a:rPr lang="en-US" altLang="ja-JP" sz="2800" b="1" dirty="0" smtClean="0">
                <a:ea typeface="ＭＳ Ｐゴシック" charset="-128"/>
              </a:rPr>
              <a:t>governments </a:t>
            </a:r>
            <a:r>
              <a:rPr lang="en-US" altLang="ja-JP" sz="2800" dirty="0" smtClean="0">
                <a:ea typeface="ＭＳ Ｐゴシック" charset="-128"/>
              </a:rPr>
              <a:t>and particularly the oppressive regimes </a:t>
            </a:r>
            <a:r>
              <a:rPr lang="en-US" altLang="ja-JP" sz="2800" b="1" dirty="0" smtClean="0">
                <a:ea typeface="ＭＳ Ｐゴシック" charset="-128"/>
              </a:rPr>
              <a:t>can damage and destroy social capital</a:t>
            </a:r>
            <a:r>
              <a:rPr lang="en-US" altLang="ja-JP" sz="2800" dirty="0" smtClean="0">
                <a:ea typeface="ＭＳ Ｐゴシック" charset="-128"/>
              </a:rPr>
              <a:t>. </a:t>
            </a:r>
          </a:p>
          <a:p>
            <a:pPr algn="just" eaLnBrk="1" hangingPunct="1">
              <a:lnSpc>
                <a:spcPct val="90000"/>
              </a:lnSpc>
              <a:defRPr/>
            </a:pPr>
            <a:r>
              <a:rPr lang="en-US" altLang="ja-JP" sz="2800" b="1" dirty="0" smtClean="0">
                <a:ea typeface="ＭＳ Ｐゴシック" charset="-128"/>
              </a:rPr>
              <a:t>Institutionalist accounts</a:t>
            </a:r>
            <a:r>
              <a:rPr lang="en-US" altLang="ja-JP" sz="2800" dirty="0" smtClean="0">
                <a:ea typeface="ＭＳ Ｐゴシック" charset="-128"/>
              </a:rPr>
              <a:t> of social capital theory respond that for social capital to flourish it needs to be embedded in and is linked to </a:t>
            </a:r>
            <a:r>
              <a:rPr lang="en-US" altLang="ja-JP" sz="2800" b="1" dirty="0" smtClean="0">
                <a:ea typeface="ＭＳ Ｐゴシック" charset="-128"/>
              </a:rPr>
              <a:t>formal state institutions</a:t>
            </a:r>
            <a:r>
              <a:rPr lang="en-US" altLang="ja-JP" sz="2800" dirty="0" smtClean="0">
                <a:ea typeface="ＭＳ Ｐゴシック" charset="-128"/>
              </a:rPr>
              <a:t> (Levi, 1998b). </a:t>
            </a:r>
          </a:p>
          <a:p>
            <a:pPr algn="just" eaLnBrk="1" hangingPunct="1">
              <a:lnSpc>
                <a:spcPct val="90000"/>
              </a:lnSpc>
              <a:defRPr/>
            </a:pPr>
            <a:r>
              <a:rPr lang="en-US" altLang="ja-JP" sz="2800" dirty="0" smtClean="0">
                <a:ea typeface="ＭＳ Ｐゴシック" charset="-128"/>
              </a:rPr>
              <a:t>This school of thought considers that </a:t>
            </a:r>
            <a:r>
              <a:rPr lang="en-US" altLang="ja-JP" sz="2800" b="1" dirty="0" smtClean="0">
                <a:ea typeface="ＭＳ Ｐゴシック" charset="-128"/>
              </a:rPr>
              <a:t>social capital does not exist independently</a:t>
            </a:r>
            <a:r>
              <a:rPr lang="en-US" altLang="ja-JP" sz="2800" dirty="0" smtClean="0">
                <a:ea typeface="ＭＳ Ｐゴシック" charset="-128"/>
              </a:rPr>
              <a:t> in the realm of civil society; instead government and political institutions channel and influence social capital.  </a:t>
            </a: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81000" y="381000"/>
            <a:ext cx="8229600" cy="1143000"/>
          </a:xfrm>
        </p:spPr>
        <p:txBody>
          <a:bodyPr/>
          <a:lstStyle/>
          <a:p>
            <a:pPr eaLnBrk="1" hangingPunct="1">
              <a:defRPr/>
            </a:pPr>
            <a:r>
              <a:rPr lang="en-US" sz="3200" b="0" dirty="0" smtClean="0"/>
              <a:t>The Trap of Institutional </a:t>
            </a:r>
            <a:br>
              <a:rPr lang="en-US" sz="3200" b="0" dirty="0" smtClean="0"/>
            </a:br>
            <a:r>
              <a:rPr lang="en-US" sz="3200" b="0" dirty="0" smtClean="0"/>
              <a:t>Independence Theory </a:t>
            </a:r>
            <a:r>
              <a:rPr lang="en-US" sz="3200" dirty="0" smtClean="0"/>
              <a:t/>
            </a:r>
            <a:br>
              <a:rPr lang="en-US" sz="3200" dirty="0" smtClean="0"/>
            </a:br>
            <a:endParaRPr lang="en-US" sz="3200" dirty="0" smtClean="0"/>
          </a:p>
        </p:txBody>
      </p:sp>
      <p:sp>
        <p:nvSpPr>
          <p:cNvPr id="5123" name="Rectangle 3"/>
          <p:cNvSpPr>
            <a:spLocks noGrp="1" noChangeArrowheads="1"/>
          </p:cNvSpPr>
          <p:nvPr>
            <p:ph type="body" idx="1"/>
          </p:nvPr>
        </p:nvSpPr>
        <p:spPr>
          <a:xfrm>
            <a:off x="414338" y="1465263"/>
            <a:ext cx="8229600" cy="4530725"/>
          </a:xfrm>
        </p:spPr>
        <p:txBody>
          <a:bodyPr/>
          <a:lstStyle/>
          <a:p>
            <a:pPr algn="just" eaLnBrk="1" hangingPunct="1">
              <a:lnSpc>
                <a:spcPct val="80000"/>
              </a:lnSpc>
              <a:defRPr/>
            </a:pPr>
            <a:r>
              <a:rPr lang="en-US" sz="2400" dirty="0" smtClean="0"/>
              <a:t>Putnam and Fukuyama’s theory constitutes of a set up of two premises: 1) </a:t>
            </a:r>
            <a:r>
              <a:rPr lang="en-US" sz="2400" b="1" dirty="0" smtClean="0"/>
              <a:t>trust is created within a realm of civil society through a long history</a:t>
            </a:r>
            <a:r>
              <a:rPr lang="en-US" sz="2400" dirty="0" smtClean="0"/>
              <a:t>, and 2) </a:t>
            </a:r>
            <a:r>
              <a:rPr lang="en-US" sz="2400" b="1" dirty="0" smtClean="0"/>
              <a:t>decentralized institution works in high trust society</a:t>
            </a:r>
            <a:r>
              <a:rPr lang="en-US" sz="2400" dirty="0" smtClean="0"/>
              <a:t>.  </a:t>
            </a:r>
          </a:p>
          <a:p>
            <a:pPr algn="just" eaLnBrk="1" hangingPunct="1">
              <a:lnSpc>
                <a:spcPct val="80000"/>
              </a:lnSpc>
              <a:defRPr/>
            </a:pPr>
            <a:r>
              <a:rPr lang="en-US" sz="2400" dirty="0" smtClean="0"/>
              <a:t>According to the first premise initial condition is determined by pre-modern culture and creating trust in short period by state intervention is quite difficult.  </a:t>
            </a:r>
          </a:p>
          <a:p>
            <a:pPr algn="just" eaLnBrk="1" hangingPunct="1">
              <a:lnSpc>
                <a:spcPct val="80000"/>
              </a:lnSpc>
              <a:defRPr/>
            </a:pPr>
            <a:r>
              <a:rPr lang="en-US" sz="2400" dirty="0" smtClean="0"/>
              <a:t>Both Putnam and Fukuyama are </a:t>
            </a:r>
            <a:r>
              <a:rPr lang="en-US" sz="2400" b="1" dirty="0" smtClean="0"/>
              <a:t>ambiguous about the effectiveness of state intervention</a:t>
            </a:r>
            <a:r>
              <a:rPr lang="en-US" sz="2400" dirty="0" smtClean="0"/>
              <a:t>.  In some parts, negative effects are mentioned but in other parts the positive effects are not completely denied.  </a:t>
            </a:r>
          </a:p>
          <a:p>
            <a:pPr algn="just" eaLnBrk="1" hangingPunct="1">
              <a:lnSpc>
                <a:spcPct val="80000"/>
              </a:lnSpc>
              <a:defRPr/>
            </a:pPr>
            <a:r>
              <a:rPr lang="en-US" sz="2400" dirty="0" smtClean="0"/>
              <a:t>Overall, they seem to believe the historically accumulated initial condition. </a:t>
            </a:r>
          </a:p>
          <a:p>
            <a:pPr algn="just" eaLnBrk="1" hangingPunct="1">
              <a:lnSpc>
                <a:spcPct val="80000"/>
              </a:lnSpc>
              <a:defRPr/>
            </a:pPr>
            <a:r>
              <a:rPr lang="en-US" sz="2400" dirty="0" smtClean="0"/>
              <a:t>From the premise, the </a:t>
            </a:r>
            <a:r>
              <a:rPr lang="en-US" sz="2400" b="1" dirty="0" smtClean="0"/>
              <a:t>world is divided into low and high trust society</a:t>
            </a:r>
            <a:r>
              <a:rPr lang="en-US" sz="24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xfrm>
            <a:off x="533400" y="609600"/>
            <a:ext cx="8229600" cy="4525963"/>
          </a:xfrm>
        </p:spPr>
        <p:txBody>
          <a:bodyPr/>
          <a:lstStyle/>
          <a:p>
            <a:pPr algn="just" eaLnBrk="1" hangingPunct="1">
              <a:lnSpc>
                <a:spcPct val="80000"/>
              </a:lnSpc>
              <a:defRPr/>
            </a:pPr>
            <a:r>
              <a:rPr lang="en-US" sz="2400" dirty="0" smtClean="0"/>
              <a:t>Since </a:t>
            </a:r>
            <a:r>
              <a:rPr lang="en-US" sz="2400" b="1" dirty="0" smtClean="0"/>
              <a:t>historical conditions cannot be changed</a:t>
            </a:r>
            <a:r>
              <a:rPr lang="en-US" sz="2400" dirty="0" smtClean="0"/>
              <a:t>, it is logically impossible to show the way out from the </a:t>
            </a:r>
            <a:r>
              <a:rPr lang="en-US" sz="2400" b="1" dirty="0" smtClean="0"/>
              <a:t>vicious circle of distrust and underdevelopment</a:t>
            </a:r>
            <a:r>
              <a:rPr lang="en-US" sz="2400" dirty="0" smtClean="0"/>
              <a:t>.</a:t>
            </a:r>
          </a:p>
          <a:p>
            <a:pPr algn="just" eaLnBrk="1" hangingPunct="1">
              <a:lnSpc>
                <a:spcPct val="80000"/>
              </a:lnSpc>
              <a:defRPr/>
            </a:pPr>
            <a:endParaRPr lang="en-US" sz="2000" dirty="0" smtClean="0"/>
          </a:p>
          <a:p>
            <a:pPr algn="just" eaLnBrk="1" hangingPunct="1">
              <a:lnSpc>
                <a:spcPct val="80000"/>
              </a:lnSpc>
              <a:defRPr/>
            </a:pPr>
            <a:r>
              <a:rPr lang="en-US" sz="2400" dirty="0" smtClean="0"/>
              <a:t>Actually they do not propose any practical means to escape.  We call this theory is </a:t>
            </a:r>
            <a:r>
              <a:rPr lang="en-US" sz="2400" b="1" dirty="0" smtClean="0"/>
              <a:t>institutionally independent theory</a:t>
            </a:r>
            <a:r>
              <a:rPr lang="en-US" sz="2400" dirty="0" smtClean="0"/>
              <a:t> because the state intervention does not affect the vicious circle of distrust and underdevelopment.</a:t>
            </a:r>
          </a:p>
          <a:p>
            <a:pPr algn="just" eaLnBrk="1" hangingPunct="1">
              <a:lnSpc>
                <a:spcPct val="80000"/>
              </a:lnSpc>
              <a:defRPr/>
            </a:pPr>
            <a:endParaRPr lang="en-US" sz="2000" dirty="0" smtClean="0"/>
          </a:p>
          <a:p>
            <a:pPr algn="just" eaLnBrk="1" hangingPunct="1">
              <a:lnSpc>
                <a:spcPct val="80000"/>
              </a:lnSpc>
              <a:defRPr/>
            </a:pPr>
            <a:r>
              <a:rPr lang="en-US" sz="2400" dirty="0" smtClean="0"/>
              <a:t>There are much frustration from the scholars and practitioners who are concerned with the </a:t>
            </a:r>
            <a:r>
              <a:rPr lang="en-US" sz="2400" b="1" dirty="0" smtClean="0"/>
              <a:t>development in low trust society</a:t>
            </a:r>
            <a:r>
              <a:rPr lang="en-US" sz="2400" dirty="0" smtClean="0"/>
              <a:t> and new approaches are being explored.  How the state institutions can establish trustworthiness so that other actors can believe that state officials will honor their commitments.  </a:t>
            </a:r>
          </a:p>
          <a:p>
            <a:pPr algn="just" eaLnBrk="1" hangingPunct="1">
              <a:lnSpc>
                <a:spcPct val="80000"/>
              </a:lnSpc>
              <a:defRPr/>
            </a:pPr>
            <a:endParaRPr lang="en-US" sz="2000" dirty="0" smtClean="0"/>
          </a:p>
          <a:p>
            <a:pPr algn="just" eaLnBrk="1" hangingPunct="1">
              <a:lnSpc>
                <a:spcPct val="80000"/>
              </a:lnSpc>
              <a:defRPr/>
            </a:pPr>
            <a:r>
              <a:rPr lang="en-US" sz="2400" dirty="0" smtClean="0"/>
              <a:t>These ideas can be classified by two dimensions: 1) whether the effects of </a:t>
            </a:r>
            <a:r>
              <a:rPr lang="en-US" sz="2400" b="1" dirty="0" smtClean="0"/>
              <a:t>state intervention are positive or negative</a:t>
            </a:r>
            <a:r>
              <a:rPr lang="en-US" sz="2400" dirty="0" smtClean="0"/>
              <a:t>, and 2) </a:t>
            </a:r>
            <a:r>
              <a:rPr lang="en-US" sz="2400" b="1" dirty="0" smtClean="0"/>
              <a:t>whether local civil society possess capability to create trust or not</a:t>
            </a:r>
            <a:r>
              <a:rPr lang="en-US" sz="2400" dirty="0" smtClean="0"/>
              <a:t>.</a:t>
            </a:r>
          </a:p>
          <a:p>
            <a:pPr eaLnBrk="1" hangingPunct="1">
              <a:lnSpc>
                <a:spcPct val="80000"/>
              </a:lnSpc>
              <a:defRPr/>
            </a:pP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81000" y="381000"/>
            <a:ext cx="8229600" cy="1143000"/>
          </a:xfrm>
        </p:spPr>
        <p:txBody>
          <a:bodyPr/>
          <a:lstStyle/>
          <a:p>
            <a:pPr eaLnBrk="1" hangingPunct="1">
              <a:defRPr/>
            </a:pPr>
            <a:r>
              <a:rPr lang="en-US" sz="2800" b="0" smtClean="0"/>
              <a:t>Detrimental Effects of State Intervention and Ostrom’s Self-reliant Capacity to Craft Institutions</a:t>
            </a:r>
            <a:r>
              <a:rPr lang="en-US" altLang="ja-JP" sz="2800" smtClean="0">
                <a:ea typeface="ＭＳ Ｐゴシック" charset="-128"/>
              </a:rPr>
              <a:t/>
            </a:r>
            <a:br>
              <a:rPr lang="en-US" altLang="ja-JP" sz="2800" smtClean="0">
                <a:ea typeface="ＭＳ Ｐゴシック" charset="-128"/>
              </a:rPr>
            </a:br>
            <a:endParaRPr lang="en-US" sz="2800" smtClean="0"/>
          </a:p>
        </p:txBody>
      </p:sp>
      <p:sp>
        <p:nvSpPr>
          <p:cNvPr id="7171" name="Rectangle 3"/>
          <p:cNvSpPr>
            <a:spLocks noGrp="1" noChangeArrowheads="1"/>
          </p:cNvSpPr>
          <p:nvPr>
            <p:ph type="body" idx="1"/>
          </p:nvPr>
        </p:nvSpPr>
        <p:spPr/>
        <p:txBody>
          <a:bodyPr/>
          <a:lstStyle/>
          <a:p>
            <a:pPr algn="just" eaLnBrk="1" hangingPunct="1">
              <a:lnSpc>
                <a:spcPct val="90000"/>
              </a:lnSpc>
              <a:defRPr/>
            </a:pPr>
            <a:r>
              <a:rPr lang="en-US" altLang="ja-JP" sz="2800" dirty="0" smtClean="0">
                <a:ea typeface="ＭＳ Ｐゴシック" charset="-128"/>
              </a:rPr>
              <a:t>The proponents of alternative development have differently viewed the function of social capital. </a:t>
            </a:r>
          </a:p>
          <a:p>
            <a:pPr algn="just" eaLnBrk="1" hangingPunct="1">
              <a:lnSpc>
                <a:spcPct val="90000"/>
              </a:lnSpc>
              <a:defRPr/>
            </a:pPr>
            <a:endParaRPr lang="en-US" altLang="ja-JP" sz="2400" dirty="0" smtClean="0">
              <a:ea typeface="ＭＳ Ｐゴシック" charset="-128"/>
            </a:endParaRPr>
          </a:p>
          <a:p>
            <a:pPr algn="just" eaLnBrk="1" hangingPunct="1">
              <a:lnSpc>
                <a:spcPct val="90000"/>
              </a:lnSpc>
              <a:defRPr/>
            </a:pPr>
            <a:r>
              <a:rPr lang="en-US" altLang="ja-JP" sz="2800" dirty="0" smtClean="0">
                <a:ea typeface="ＭＳ Ｐゴシック" charset="-128"/>
              </a:rPr>
              <a:t>For instance, </a:t>
            </a:r>
            <a:r>
              <a:rPr lang="en-US" altLang="ja-JP" sz="2800" b="1" dirty="0" err="1" smtClean="0">
                <a:ea typeface="ＭＳ Ｐゴシック" charset="-128"/>
              </a:rPr>
              <a:t>Ostrom</a:t>
            </a:r>
            <a:r>
              <a:rPr lang="en-US" altLang="ja-JP" sz="2800" dirty="0" smtClean="0">
                <a:ea typeface="ＭＳ Ｐゴシック" charset="-128"/>
              </a:rPr>
              <a:t> (1990) considers the </a:t>
            </a:r>
            <a:r>
              <a:rPr lang="en-US" altLang="ja-JP" sz="2800" b="1" dirty="0" smtClean="0">
                <a:ea typeface="ＭＳ Ｐゴシック" charset="-128"/>
              </a:rPr>
              <a:t>formation of rules through norms as most important functions of social capital</a:t>
            </a:r>
            <a:r>
              <a:rPr lang="en-US" altLang="ja-JP" sz="2800" dirty="0" smtClean="0">
                <a:ea typeface="ＭＳ Ｐゴシック" charset="-128"/>
              </a:rPr>
              <a:t> for allocation of resources.  </a:t>
            </a:r>
          </a:p>
          <a:p>
            <a:pPr algn="just" eaLnBrk="1" hangingPunct="1">
              <a:lnSpc>
                <a:spcPct val="90000"/>
              </a:lnSpc>
              <a:defRPr/>
            </a:pPr>
            <a:endParaRPr lang="en-US" altLang="ja-JP" sz="2400" dirty="0" smtClean="0">
              <a:ea typeface="ＭＳ Ｐゴシック" charset="-128"/>
            </a:endParaRPr>
          </a:p>
          <a:p>
            <a:pPr algn="just" eaLnBrk="1" hangingPunct="1">
              <a:lnSpc>
                <a:spcPct val="90000"/>
              </a:lnSpc>
              <a:defRPr/>
            </a:pPr>
            <a:r>
              <a:rPr lang="en-US" altLang="ja-JP" sz="2800" dirty="0" err="1" smtClean="0">
                <a:ea typeface="ＭＳ Ｐゴシック" charset="-128"/>
              </a:rPr>
              <a:t>Ostrom</a:t>
            </a:r>
            <a:r>
              <a:rPr lang="en-US" altLang="ja-JP" sz="2800" dirty="0" smtClean="0">
                <a:ea typeface="ＭＳ Ｐゴシック" charset="-128"/>
              </a:rPr>
              <a:t> has documented the cases of water irrigation in traditional communities based on </a:t>
            </a:r>
            <a:r>
              <a:rPr lang="en-US" altLang="ja-JP" sz="2800" b="1" dirty="0" smtClean="0">
                <a:ea typeface="ＭＳ Ｐゴシック" charset="-128"/>
              </a:rPr>
              <a:t>shared norms and pattern of reciprocity</a:t>
            </a:r>
            <a:r>
              <a:rPr lang="en-US" altLang="ja-JP" sz="2800" dirty="0" smtClean="0">
                <a:ea typeface="ＭＳ Ｐゴシック" charset="-128"/>
              </a:rPr>
              <a:t> through which they can solve the problems of </a:t>
            </a:r>
            <a:r>
              <a:rPr lang="en-US" altLang="ja-JP" sz="2800" b="1" dirty="0" smtClean="0">
                <a:ea typeface="ＭＳ Ｐゴシック" charset="-128"/>
              </a:rPr>
              <a:t>common pool resources</a:t>
            </a:r>
            <a:r>
              <a:rPr lang="en-US" altLang="ja-JP" sz="2800" dirty="0" smtClean="0">
                <a:ea typeface="ＭＳ Ｐゴシック" charset="-128"/>
              </a:rPr>
              <a:t>. </a:t>
            </a:r>
            <a:endParaRPr lang="en-US"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304800"/>
            <a:ext cx="8229600" cy="4530725"/>
          </a:xfrm>
        </p:spPr>
        <p:txBody>
          <a:bodyPr/>
          <a:lstStyle/>
          <a:p>
            <a:pPr algn="just" eaLnBrk="1" hangingPunct="1">
              <a:lnSpc>
                <a:spcPct val="90000"/>
              </a:lnSpc>
              <a:defRPr/>
            </a:pPr>
            <a:r>
              <a:rPr lang="en-US" altLang="ja-JP" sz="2800" dirty="0" smtClean="0">
                <a:ea typeface="ＭＳ Ｐゴシック" charset="-128"/>
              </a:rPr>
              <a:t>She named these shared norms as </a:t>
            </a:r>
            <a:r>
              <a:rPr lang="en-US" altLang="ja-JP" sz="2800" b="1" dirty="0" smtClean="0">
                <a:ea typeface="ＭＳ Ｐゴシック" charset="-128"/>
              </a:rPr>
              <a:t>social capital</a:t>
            </a:r>
            <a:r>
              <a:rPr lang="en-US" altLang="ja-JP" sz="2800" dirty="0" smtClean="0">
                <a:ea typeface="ＭＳ Ｐゴシック" charset="-128"/>
              </a:rPr>
              <a:t> through which communities can build institutional arrangements for solving the CPR problems through collective actions. </a:t>
            </a:r>
          </a:p>
          <a:p>
            <a:pPr algn="just" eaLnBrk="1" hangingPunct="1">
              <a:lnSpc>
                <a:spcPct val="90000"/>
              </a:lnSpc>
              <a:defRPr/>
            </a:pPr>
            <a:endParaRPr lang="en-US" altLang="ja-JP" sz="2000" dirty="0" smtClean="0">
              <a:ea typeface="ＭＳ Ｐゴシック" charset="-128"/>
            </a:endParaRPr>
          </a:p>
          <a:p>
            <a:pPr algn="just" eaLnBrk="1" hangingPunct="1">
              <a:lnSpc>
                <a:spcPct val="90000"/>
              </a:lnSpc>
              <a:defRPr/>
            </a:pPr>
            <a:r>
              <a:rPr lang="en-US" altLang="ja-JP" sz="2800" dirty="0" smtClean="0">
                <a:ea typeface="ＭＳ Ｐゴシック" charset="-128"/>
              </a:rPr>
              <a:t>Ostrom</a:t>
            </a:r>
            <a:r>
              <a:rPr lang="en-US" altLang="ja-JP" sz="2800" dirty="0" smtClean="0">
                <a:latin typeface="Arial"/>
                <a:ea typeface="ＭＳ Ｐゴシック" charset="-128"/>
              </a:rPr>
              <a:t>’</a:t>
            </a:r>
            <a:r>
              <a:rPr lang="en-US" altLang="ja-JP" sz="2800" dirty="0" smtClean="0">
                <a:ea typeface="ＭＳ Ｐゴシック" charset="-128"/>
              </a:rPr>
              <a:t>s model considers </a:t>
            </a:r>
            <a:r>
              <a:rPr lang="en-US" altLang="ja-JP" sz="2800" b="1" dirty="0" smtClean="0">
                <a:ea typeface="ＭＳ Ｐゴシック" charset="-128"/>
              </a:rPr>
              <a:t>external agents of development as a threat to local development</a:t>
            </a:r>
            <a:r>
              <a:rPr lang="en-US" altLang="ja-JP" sz="2800" dirty="0" smtClean="0">
                <a:ea typeface="ＭＳ Ｐゴシック" charset="-128"/>
              </a:rPr>
              <a:t> </a:t>
            </a:r>
            <a:r>
              <a:rPr lang="en-US" altLang="ja-JP" sz="2800" b="1" dirty="0" smtClean="0">
                <a:ea typeface="ＭＳ Ｐゴシック" charset="-128"/>
              </a:rPr>
              <a:t>institutions</a:t>
            </a:r>
            <a:r>
              <a:rPr lang="en-US" altLang="ja-JP" sz="2800" dirty="0" smtClean="0">
                <a:ea typeface="ＭＳ Ｐゴシック" charset="-128"/>
              </a:rPr>
              <a:t> and it is much dependent of capacity of local communities to craft institutions through social norms. </a:t>
            </a:r>
          </a:p>
          <a:p>
            <a:pPr algn="just" eaLnBrk="1" hangingPunct="1">
              <a:lnSpc>
                <a:spcPct val="90000"/>
              </a:lnSpc>
              <a:defRPr/>
            </a:pPr>
            <a:endParaRPr lang="en-US" altLang="ja-JP" sz="2000" dirty="0" smtClean="0">
              <a:ea typeface="ＭＳ Ｐゴシック" charset="-128"/>
            </a:endParaRPr>
          </a:p>
          <a:p>
            <a:pPr algn="just" eaLnBrk="1" hangingPunct="1">
              <a:lnSpc>
                <a:spcPct val="90000"/>
              </a:lnSpc>
              <a:defRPr/>
            </a:pPr>
            <a:r>
              <a:rPr lang="en-US" altLang="ja-JP" sz="2800" dirty="0" smtClean="0">
                <a:ea typeface="ＭＳ Ｐゴシック" charset="-128"/>
              </a:rPr>
              <a:t>This model works for </a:t>
            </a:r>
            <a:r>
              <a:rPr lang="en-US" altLang="ja-JP" sz="2800" b="1" dirty="0" smtClean="0">
                <a:ea typeface="ＭＳ Ｐゴシック" charset="-128"/>
              </a:rPr>
              <a:t>small-scale development</a:t>
            </a:r>
            <a:r>
              <a:rPr lang="en-US" altLang="ja-JP" sz="2800" dirty="0" smtClean="0">
                <a:ea typeface="ＭＳ Ｐゴシック" charset="-128"/>
              </a:rPr>
              <a:t> issues where communities have been living together for long time facing similar kind of problem and they trust each other while transferring their rights to control the decision.</a:t>
            </a:r>
          </a:p>
          <a:p>
            <a:pPr eaLnBrk="1" hangingPunct="1">
              <a:lnSpc>
                <a:spcPct val="90000"/>
              </a:lnSpc>
              <a:buFont typeface="Wingdings" panose="05000000000000000000" pitchFamily="2" charset="2"/>
              <a:buNone/>
              <a:defRPr/>
            </a:pPr>
            <a:endParaRPr lang="en-US"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381000"/>
            <a:ext cx="8229600" cy="4530725"/>
          </a:xfrm>
        </p:spPr>
        <p:txBody>
          <a:bodyPr/>
          <a:lstStyle/>
          <a:p>
            <a:pPr algn="just" eaLnBrk="1" hangingPunct="1">
              <a:lnSpc>
                <a:spcPct val="80000"/>
              </a:lnSpc>
              <a:defRPr/>
            </a:pPr>
            <a:r>
              <a:rPr lang="en-US" sz="2800" dirty="0" smtClean="0"/>
              <a:t>Communities with </a:t>
            </a:r>
            <a:r>
              <a:rPr lang="en-US" sz="2800" b="1" dirty="0" smtClean="0"/>
              <a:t>high stock of social capital</a:t>
            </a:r>
            <a:r>
              <a:rPr lang="en-US" sz="2800" dirty="0" smtClean="0"/>
              <a:t> can easily establish social interaction with external agents of development to utilize locally available physical and human capital.  </a:t>
            </a:r>
          </a:p>
          <a:p>
            <a:pPr algn="just" eaLnBrk="1" hangingPunct="1">
              <a:lnSpc>
                <a:spcPct val="80000"/>
              </a:lnSpc>
              <a:defRPr/>
            </a:pPr>
            <a:endParaRPr lang="en-US" sz="2400" dirty="0" smtClean="0"/>
          </a:p>
          <a:p>
            <a:pPr algn="just" eaLnBrk="1" hangingPunct="1">
              <a:lnSpc>
                <a:spcPct val="80000"/>
              </a:lnSpc>
              <a:defRPr/>
            </a:pPr>
            <a:r>
              <a:rPr lang="en-US" sz="2800" dirty="0" smtClean="0"/>
              <a:t>Social capital in the form of social trust increases the optimal utilization of physical and human resources. </a:t>
            </a:r>
          </a:p>
          <a:p>
            <a:pPr algn="just" eaLnBrk="1" hangingPunct="1">
              <a:lnSpc>
                <a:spcPct val="80000"/>
              </a:lnSpc>
              <a:defRPr/>
            </a:pPr>
            <a:endParaRPr lang="en-US" sz="2400" dirty="0" smtClean="0"/>
          </a:p>
          <a:p>
            <a:pPr algn="just" eaLnBrk="1" hangingPunct="1">
              <a:lnSpc>
                <a:spcPct val="80000"/>
              </a:lnSpc>
              <a:defRPr/>
            </a:pPr>
            <a:r>
              <a:rPr lang="en-US" sz="2800" dirty="0" smtClean="0"/>
              <a:t>This model relies on </a:t>
            </a:r>
            <a:r>
              <a:rPr lang="en-US" sz="2800" b="1" dirty="0" smtClean="0"/>
              <a:t>self-reliant capacity to craft institutions</a:t>
            </a:r>
            <a:r>
              <a:rPr lang="en-US" sz="2800" dirty="0" smtClean="0"/>
              <a:t> but self-reliant capacity to craft institutions is </a:t>
            </a:r>
            <a:r>
              <a:rPr lang="en-US" sz="2800" b="1" dirty="0" smtClean="0"/>
              <a:t>derived from social capital</a:t>
            </a:r>
            <a:r>
              <a:rPr lang="en-US" sz="2800" dirty="0" smtClean="0"/>
              <a:t>.  </a:t>
            </a:r>
          </a:p>
          <a:p>
            <a:pPr algn="just" eaLnBrk="1" hangingPunct="1">
              <a:lnSpc>
                <a:spcPct val="80000"/>
              </a:lnSpc>
              <a:defRPr/>
            </a:pPr>
            <a:endParaRPr lang="en-US" sz="2400" dirty="0" smtClean="0"/>
          </a:p>
          <a:p>
            <a:pPr algn="just" eaLnBrk="1" hangingPunct="1">
              <a:lnSpc>
                <a:spcPct val="80000"/>
              </a:lnSpc>
              <a:defRPr/>
            </a:pPr>
            <a:r>
              <a:rPr lang="en-US" sz="2800" dirty="0" smtClean="0"/>
              <a:t>In other words this model works through </a:t>
            </a:r>
            <a:r>
              <a:rPr lang="en-US" sz="2800" b="1" dirty="0" smtClean="0"/>
              <a:t>inherited stock of social capital</a:t>
            </a:r>
            <a:r>
              <a:rPr lang="en-US" sz="2800" dirty="0" smtClean="0"/>
              <a:t>, but this does not provide sufficient ground to solve development problems of similar nature in low trust situation where social capital is also very low.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457200" y="381000"/>
            <a:ext cx="8229600" cy="4530725"/>
          </a:xfrm>
        </p:spPr>
        <p:txBody>
          <a:bodyPr/>
          <a:lstStyle/>
          <a:p>
            <a:pPr algn="just" eaLnBrk="1" hangingPunct="1">
              <a:lnSpc>
                <a:spcPct val="90000"/>
              </a:lnSpc>
              <a:defRPr/>
            </a:pPr>
            <a:r>
              <a:rPr lang="en-US" dirty="0" err="1" smtClean="0"/>
              <a:t>Friedmann</a:t>
            </a:r>
            <a:r>
              <a:rPr lang="en-US" dirty="0" smtClean="0"/>
              <a:t> criticizes that working with norms of reciprocity and trust is not enough to bring development. </a:t>
            </a:r>
          </a:p>
          <a:p>
            <a:pPr eaLnBrk="1" hangingPunct="1">
              <a:lnSpc>
                <a:spcPct val="90000"/>
              </a:lnSpc>
              <a:defRPr/>
            </a:pPr>
            <a:endParaRPr lang="en-US" sz="2400" dirty="0" smtClean="0"/>
          </a:p>
          <a:p>
            <a:pPr algn="just" eaLnBrk="1" hangingPunct="1">
              <a:lnSpc>
                <a:spcPct val="90000"/>
              </a:lnSpc>
              <a:defRPr/>
            </a:pPr>
            <a:r>
              <a:rPr lang="en-US" dirty="0" smtClean="0"/>
              <a:t>In his view </a:t>
            </a:r>
            <a:r>
              <a:rPr lang="en-US" b="1" i="1" dirty="0" smtClean="0"/>
              <a:t>when communities take part in moral economy based on reciprocity and trust, they can do wrong because many social conflicts can appear within the community… the conflicts of community cannot be contained locally; they can spillover into regional and national policies</a:t>
            </a:r>
            <a:r>
              <a:rPr lang="en-US" dirty="0" smtClean="0"/>
              <a:t>.  </a:t>
            </a:r>
          </a:p>
          <a:p>
            <a:pPr eaLnBrk="1" hangingPunct="1">
              <a:lnSpc>
                <a:spcPct val="90000"/>
              </a:lnSpc>
              <a:defRPr/>
            </a:pPr>
            <a:endParaRPr lang="en-US" sz="2400" dirty="0" smtClean="0"/>
          </a:p>
          <a:p>
            <a:pPr algn="just" eaLnBrk="1" hangingPunct="1">
              <a:lnSpc>
                <a:spcPct val="90000"/>
              </a:lnSpc>
              <a:defRPr/>
            </a:pPr>
            <a:r>
              <a:rPr lang="en-US" dirty="0" smtClean="0"/>
              <a:t>He, therefore, insists on the role of politics.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14</TotalTime>
  <Words>800</Words>
  <Application>Microsoft Office PowerPoint</Application>
  <PresentationFormat>On-screen Show (4:3)</PresentationFormat>
  <Paragraphs>44</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Times New Roman</vt:lpstr>
      <vt:lpstr>Arial</vt:lpstr>
      <vt:lpstr>Wingdings</vt:lpstr>
      <vt:lpstr>Calibri</vt:lpstr>
      <vt:lpstr>ＭＳ Ｐゴシック</vt:lpstr>
      <vt:lpstr>Maple</vt:lpstr>
      <vt:lpstr>009. Conflicting Views on the Institutional Assumptions of Trust and Corresponding Developmental Strategy</vt:lpstr>
      <vt:lpstr>Conflicting Views on the Institutional Assumptions of Trust and Corresponding Developmental Strategy</vt:lpstr>
      <vt:lpstr>PowerPoint Presentation</vt:lpstr>
      <vt:lpstr>The Trap of Institutional  Independence Theory  </vt:lpstr>
      <vt:lpstr>PowerPoint Presentation</vt:lpstr>
      <vt:lpstr>Detrimental Effects of State Intervention and Ostrom’s Self-reliant Capacity to Craft Institutions </vt:lpstr>
      <vt:lpstr>PowerPoint Presentation</vt:lpstr>
      <vt:lpstr>PowerPoint Presentation</vt:lpstr>
      <vt:lpstr>PowerPoint Presentation</vt:lpstr>
    </vt:vector>
  </TitlesOfParts>
  <Company>LCWU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Muhammad Waseem Jamal</dc:creator>
  <cp:lastModifiedBy>Home</cp:lastModifiedBy>
  <cp:revision>9</cp:revision>
  <dcterms:created xsi:type="dcterms:W3CDTF">2009-11-06T04:56:38Z</dcterms:created>
  <dcterms:modified xsi:type="dcterms:W3CDTF">2020-04-26T10:44:16Z</dcterms:modified>
</cp:coreProperties>
</file>